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3"/>
    <p:sldId id="256" r:id="rId4"/>
    <p:sldId id="266" r:id="rId5"/>
    <p:sldId id="267" r:id="rId6"/>
    <p:sldId id="268" r:id="rId7"/>
    <p:sldId id="269" r:id="rId8"/>
    <p:sldId id="270" r:id="rId9"/>
    <p:sldId id="257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090" y="1156970"/>
            <a:ext cx="9900285" cy="2411730"/>
          </a:xfrm>
        </p:spPr>
        <p:txBody>
          <a:bodyPr>
            <a:normAutofit fontScale="90000"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大学生信息素养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Homework1</a:t>
            </a:r>
            <a:br>
              <a:rPr lang="en-US" altLang="zh-CN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关键性科学事件时间线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54785" y="4066540"/>
            <a:ext cx="9144000" cy="779145"/>
          </a:xfrm>
        </p:spPr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张兴帆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200">
                <a:latin typeface="Times New Roman" panose="02020603050405020304" charset="0"/>
                <a:ea typeface="+mj-ea"/>
                <a:cs typeface="Times New Roman" panose="02020603050405020304" charset="0"/>
              </a:rPr>
              <a:t>2020302904</a:t>
            </a:r>
            <a:endParaRPr lang="en-US" altLang="zh-CN" sz="320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33145" y="1592580"/>
            <a:ext cx="10257155" cy="2787015"/>
            <a:chOff x="1627" y="2508"/>
            <a:chExt cx="16153" cy="438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627" y="2508"/>
              <a:ext cx="1892" cy="3554"/>
              <a:chOff x="1627" y="2508"/>
              <a:chExt cx="1892" cy="3554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627" y="4206"/>
                <a:ext cx="1892" cy="18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1830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072" y="2508"/>
              <a:ext cx="1799" cy="3401"/>
              <a:chOff x="1627" y="2508"/>
              <a:chExt cx="1799" cy="3401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27" y="4206"/>
                <a:ext cx="1799" cy="1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1838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17" y="2545"/>
              <a:ext cx="1811" cy="3364"/>
              <a:chOff x="1627" y="2508"/>
              <a:chExt cx="1811" cy="3364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27" y="4170"/>
                <a:ext cx="1811" cy="17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1861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685"/>
              <a:chOff x="1621" y="3218"/>
              <a:chExt cx="1703" cy="2685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1831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endCxn id="25" idx="0"/>
              </p:cNvCxnSpPr>
              <p:nvPr/>
            </p:nvCxnSpPr>
            <p:spPr>
              <a:xfrm flipH="1" flipV="1">
                <a:off x="2461" y="3218"/>
                <a:ext cx="7" cy="98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2473"/>
              <a:chOff x="1621" y="3430"/>
              <a:chExt cx="1703" cy="2473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1859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>
                <a:endCxn id="28" idx="0"/>
              </p:cNvCxnSpPr>
              <p:nvPr/>
            </p:nvCxnSpPr>
            <p:spPr>
              <a:xfrm flipV="1">
                <a:off x="2468" y="3430"/>
                <a:ext cx="3" cy="776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/>
          <p:cNvSpPr txBox="1"/>
          <p:nvPr/>
        </p:nvSpPr>
        <p:spPr>
          <a:xfrm>
            <a:off x="342900" y="762635"/>
            <a:ext cx="2581910" cy="8299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英国地质学家赖尔出版了他的《地质学原理》一书,提出了地质渐变的思想</a:t>
            </a:r>
            <a:endParaRPr lang="zh-CN" altLang="en-US" sz="16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52980" y="4379595"/>
            <a:ext cx="2740025" cy="3683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法拉第发现电磁感应现象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87495" y="1221105"/>
            <a:ext cx="3136265" cy="3683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施莱登和施旺提出细胞学说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83655" y="4241165"/>
            <a:ext cx="282638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达尔文发表《物种起源》创立生物进化论</a:t>
            </a:r>
            <a:endParaRPr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13700" y="1179830"/>
            <a:ext cx="3469640" cy="4362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麦克斯韦全面描述了电磁学理论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1567180" y="3846830"/>
            <a:ext cx="12065" cy="70929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6" name="图片 115"/>
          <p:cNvPicPr/>
          <p:nvPr/>
        </p:nvPicPr>
        <p:blipFill>
          <a:blip r:embed="rId1"/>
          <a:stretch>
            <a:fillRect/>
          </a:stretch>
        </p:blipFill>
        <p:spPr>
          <a:xfrm>
            <a:off x="1033145" y="4556125"/>
            <a:ext cx="1132840" cy="169799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>
            <a:stCxn id="118" idx="0"/>
            <a:endCxn id="33" idx="4"/>
          </p:cNvCxnSpPr>
          <p:nvPr/>
        </p:nvCxnSpPr>
        <p:spPr>
          <a:xfrm flipV="1">
            <a:off x="5697220" y="3752215"/>
            <a:ext cx="0" cy="137795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8" name="图片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4439920" y="5130165"/>
            <a:ext cx="2514600" cy="15138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>
            <a:stCxn id="8" idx="0"/>
          </p:cNvCxnSpPr>
          <p:nvPr/>
        </p:nvCxnSpPr>
        <p:spPr>
          <a:xfrm flipV="1">
            <a:off x="9760585" y="3723005"/>
            <a:ext cx="635" cy="140716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65" y="5130165"/>
            <a:ext cx="2352040" cy="1502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33145" y="1592580"/>
            <a:ext cx="10257155" cy="2631440"/>
            <a:chOff x="1627" y="2508"/>
            <a:chExt cx="16153" cy="414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627" y="2508"/>
              <a:ext cx="1892" cy="3554"/>
              <a:chOff x="1627" y="2508"/>
              <a:chExt cx="1892" cy="3554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627" y="4206"/>
                <a:ext cx="1892" cy="18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1872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072" y="2508"/>
              <a:ext cx="1799" cy="3401"/>
              <a:chOff x="1627" y="2508"/>
              <a:chExt cx="1799" cy="3401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27" y="4206"/>
                <a:ext cx="1799" cy="1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1905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17" y="2545"/>
              <a:ext cx="1811" cy="3364"/>
              <a:chOff x="1627" y="2508"/>
              <a:chExt cx="1811" cy="3364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27" y="4170"/>
                <a:ext cx="1811" cy="17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1915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440"/>
              <a:chOff x="1621" y="3463"/>
              <a:chExt cx="1703" cy="2440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1900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stCxn id="39" idx="2"/>
                <a:endCxn id="25" idx="0"/>
              </p:cNvCxnSpPr>
              <p:nvPr/>
            </p:nvCxnSpPr>
            <p:spPr>
              <a:xfrm flipV="1">
                <a:off x="2471" y="3463"/>
                <a:ext cx="0" cy="749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2446"/>
              <a:chOff x="1621" y="3457"/>
              <a:chExt cx="1703" cy="2446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1911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>
                <a:endCxn id="28" idx="0"/>
              </p:cNvCxnSpPr>
              <p:nvPr/>
            </p:nvCxnSpPr>
            <p:spPr>
              <a:xfrm flipH="1" flipV="1">
                <a:off x="2458" y="3457"/>
                <a:ext cx="10" cy="749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/>
          <p:cNvSpPr txBox="1"/>
          <p:nvPr/>
        </p:nvSpPr>
        <p:spPr>
          <a:xfrm>
            <a:off x="342900" y="762635"/>
            <a:ext cx="2581910" cy="8299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俄国人门捷列夫发现了元素周期律，并在周期表上列出了63种元素</a:t>
            </a:r>
            <a:endParaRPr lang="zh-CN" altLang="en-US" sz="16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46630" y="4224020"/>
            <a:ext cx="274002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马克士·普朗克提出了量子力学理论，揭示了微观世界的规律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28770" y="667385"/>
            <a:ext cx="313626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阿尔伯特·爱因斯坦提出了狭义相对论，改变了人们对时间和空间的理解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91910" y="4224020"/>
            <a:ext cx="282638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恩尼斯特·卢瑟福发现了原子的核，打开了核物理学的大门</a:t>
            </a:r>
            <a:endParaRPr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13700" y="1179830"/>
            <a:ext cx="3469640" cy="4362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爱因斯坦提出了广义相对论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24" idx="0"/>
            <a:endCxn id="5" idx="4"/>
          </p:cNvCxnSpPr>
          <p:nvPr/>
        </p:nvCxnSpPr>
        <p:spPr>
          <a:xfrm flipH="1" flipV="1">
            <a:off x="1633855" y="3849370"/>
            <a:ext cx="635" cy="140525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654040" y="3719830"/>
            <a:ext cx="3810" cy="153479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9736455" y="3776345"/>
            <a:ext cx="3810" cy="153479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图片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563880" y="5254625"/>
            <a:ext cx="2140585" cy="1407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2"/>
          <a:stretch>
            <a:fillRect/>
          </a:stretch>
        </p:blipFill>
        <p:spPr>
          <a:xfrm>
            <a:off x="4513580" y="5229860"/>
            <a:ext cx="2283460" cy="1456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3"/>
          <a:stretch>
            <a:fillRect/>
          </a:stretch>
        </p:blipFill>
        <p:spPr>
          <a:xfrm>
            <a:off x="8536940" y="5247005"/>
            <a:ext cx="2423795" cy="1423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33145" y="1592580"/>
            <a:ext cx="10257155" cy="2670175"/>
            <a:chOff x="1627" y="2508"/>
            <a:chExt cx="16153" cy="420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627" y="2508"/>
              <a:ext cx="1892" cy="3554"/>
              <a:chOff x="1627" y="2508"/>
              <a:chExt cx="1892" cy="3554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627" y="4206"/>
                <a:ext cx="1892" cy="18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1927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072" y="2508"/>
              <a:ext cx="1799" cy="3401"/>
              <a:chOff x="1627" y="2508"/>
              <a:chExt cx="1799" cy="3401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27" y="4206"/>
                <a:ext cx="1799" cy="1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1930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17" y="2545"/>
              <a:ext cx="1811" cy="3364"/>
              <a:chOff x="1627" y="2508"/>
              <a:chExt cx="1811" cy="3364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27" y="4170"/>
                <a:ext cx="1811" cy="17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1938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501"/>
              <a:chOff x="1621" y="3402"/>
              <a:chExt cx="1703" cy="2501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1928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endCxn id="25" idx="0"/>
              </p:cNvCxnSpPr>
              <p:nvPr/>
            </p:nvCxnSpPr>
            <p:spPr>
              <a:xfrm flipH="1" flipV="1">
                <a:off x="2452" y="3402"/>
                <a:ext cx="16" cy="804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2423"/>
              <a:chOff x="1621" y="3480"/>
              <a:chExt cx="1703" cy="2423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1932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>
                <a:endCxn id="28" idx="0"/>
              </p:cNvCxnSpPr>
              <p:nvPr/>
            </p:nvCxnSpPr>
            <p:spPr>
              <a:xfrm flipV="1">
                <a:off x="2468" y="3480"/>
                <a:ext cx="3" cy="726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/>
          <p:cNvSpPr txBox="1"/>
          <p:nvPr/>
        </p:nvSpPr>
        <p:spPr>
          <a:xfrm>
            <a:off x="342900" y="1009015"/>
            <a:ext cx="2581910" cy="5835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希尔伯特、冯·诺依曼等人提出了量子力学</a:t>
            </a:r>
            <a:endParaRPr lang="zh-CN" altLang="en-US" sz="16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31695" y="4262755"/>
            <a:ext cx="299402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亚历山大·弗莱明发现了青霉素，开创了抗生素时代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87495" y="944245"/>
            <a:ext cx="313626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波尔和海森堡等人提出了不确定性原理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83655" y="4209415"/>
            <a:ext cx="282638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詹姆斯·查德威克发现了中子，对核物理学和原子能的研究产生了重要影响</a:t>
            </a:r>
            <a:endParaRPr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13700" y="897255"/>
            <a:ext cx="3469640" cy="7188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居里夫人和贝克勒尔发现了人工放射性元素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1621790" y="3836035"/>
            <a:ext cx="7620" cy="129159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8" name="图片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608965" y="5127625"/>
            <a:ext cx="2032635" cy="1318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8714740" y="5254625"/>
            <a:ext cx="2157095" cy="13779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9796145" y="3744595"/>
            <a:ext cx="6350" cy="151003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33145" y="1592580"/>
            <a:ext cx="10257155" cy="2456180"/>
            <a:chOff x="1627" y="2508"/>
            <a:chExt cx="16153" cy="386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627" y="2508"/>
              <a:ext cx="1892" cy="3554"/>
              <a:chOff x="1627" y="2508"/>
              <a:chExt cx="1892" cy="3554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627" y="4206"/>
                <a:ext cx="1892" cy="18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1945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072" y="2508"/>
              <a:ext cx="1799" cy="3401"/>
              <a:chOff x="1627" y="2508"/>
              <a:chExt cx="1799" cy="3401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27" y="4206"/>
                <a:ext cx="1799" cy="1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1961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17" y="2545"/>
              <a:ext cx="1811" cy="3364"/>
              <a:chOff x="1627" y="2508"/>
              <a:chExt cx="1811" cy="3364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27" y="4170"/>
                <a:ext cx="1811" cy="17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1965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164"/>
              <a:chOff x="1621" y="3739"/>
              <a:chExt cx="1703" cy="2164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1953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endCxn id="25" idx="0"/>
              </p:cNvCxnSpPr>
              <p:nvPr/>
            </p:nvCxnSpPr>
            <p:spPr>
              <a:xfrm flipH="1" flipV="1">
                <a:off x="2464" y="3739"/>
                <a:ext cx="16" cy="485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2170"/>
              <a:chOff x="1621" y="3733"/>
              <a:chExt cx="1703" cy="2170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1964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>
                <a:endCxn id="28" idx="0"/>
              </p:cNvCxnSpPr>
              <p:nvPr/>
            </p:nvCxnSpPr>
            <p:spPr>
              <a:xfrm flipV="1">
                <a:off x="2468" y="3733"/>
                <a:ext cx="3" cy="473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/>
          <p:cNvSpPr txBox="1"/>
          <p:nvPr/>
        </p:nvSpPr>
        <p:spPr>
          <a:xfrm>
            <a:off x="342900" y="762635"/>
            <a:ext cx="2581910" cy="8299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美国在广岛和长崎投下原子弹，引发了全球对核能的关注和担忧</a:t>
            </a:r>
            <a:endParaRPr lang="zh-CN" altLang="en-US" sz="16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81835" y="4048760"/>
            <a:ext cx="3279140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詹姆斯·沃森和弗朗西斯·克里克发现了DNA的双螺旋结构，揭示了基因组的秘密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28770" y="668020"/>
            <a:ext cx="313626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尤里·加加林成为第一个进入太空的人，开启了人类探索宇宙的新时代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83655" y="4048760"/>
            <a:ext cx="282638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背景辐射的发现证实了宇宙起源的大爆炸理论</a:t>
            </a:r>
            <a:endParaRPr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12735" y="1186180"/>
            <a:ext cx="3670935" cy="42989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库珀和施里弗发明了第一台激光器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387985" y="5169535"/>
            <a:ext cx="2341245" cy="14789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1558290" y="3849370"/>
            <a:ext cx="635" cy="132016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1" name="图片 130"/>
          <p:cNvPicPr/>
          <p:nvPr/>
        </p:nvPicPr>
        <p:blipFill>
          <a:blip r:embed="rId2"/>
          <a:stretch>
            <a:fillRect/>
          </a:stretch>
        </p:blipFill>
        <p:spPr>
          <a:xfrm>
            <a:off x="8538845" y="5074285"/>
            <a:ext cx="2509520" cy="152844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>
            <a:endCxn id="36" idx="4"/>
          </p:cNvCxnSpPr>
          <p:nvPr/>
        </p:nvCxnSpPr>
        <p:spPr>
          <a:xfrm flipV="1">
            <a:off x="9770745" y="3752215"/>
            <a:ext cx="22860" cy="132207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33145" y="1616075"/>
            <a:ext cx="10257155" cy="2599690"/>
            <a:chOff x="1627" y="2545"/>
            <a:chExt cx="16153" cy="409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627" y="3124"/>
              <a:ext cx="1892" cy="2938"/>
              <a:chOff x="1627" y="3124"/>
              <a:chExt cx="1892" cy="2938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627" y="4206"/>
                <a:ext cx="1892" cy="18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1969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>
                <a:stCxn id="5" idx="0"/>
                <a:endCxn id="24" idx="2"/>
              </p:cNvCxnSpPr>
              <p:nvPr/>
            </p:nvCxnSpPr>
            <p:spPr>
              <a:xfrm flipV="1">
                <a:off x="2573" y="3124"/>
                <a:ext cx="0" cy="1082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072" y="2889"/>
              <a:ext cx="1799" cy="3020"/>
              <a:chOff x="1627" y="2889"/>
              <a:chExt cx="1799" cy="3020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27" y="4206"/>
                <a:ext cx="1799" cy="1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1981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>
                <a:endCxn id="26" idx="2"/>
              </p:cNvCxnSpPr>
              <p:nvPr/>
            </p:nvCxnSpPr>
            <p:spPr>
              <a:xfrm flipH="1" flipV="1">
                <a:off x="2468" y="2889"/>
                <a:ext cx="6" cy="1703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17" y="2545"/>
              <a:ext cx="1811" cy="3364"/>
              <a:chOff x="1627" y="2508"/>
              <a:chExt cx="1811" cy="3364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27" y="4170"/>
                <a:ext cx="1811" cy="17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/>
                  <a:t>1990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427"/>
              <a:chOff x="1621" y="3476"/>
              <a:chExt cx="1703" cy="2427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1971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endCxn id="25" idx="0"/>
              </p:cNvCxnSpPr>
              <p:nvPr/>
            </p:nvCxnSpPr>
            <p:spPr>
              <a:xfrm flipH="1" flipV="1">
                <a:off x="2461" y="3476"/>
                <a:ext cx="2" cy="714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2376"/>
              <a:chOff x="1621" y="3527"/>
              <a:chExt cx="1703" cy="2376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en-US" altLang="zh-CN" sz="1600">
                    <a:solidFill>
                      <a:srgbClr val="92D050"/>
                    </a:solidFill>
                  </a:rPr>
                  <a:t>1984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>
                <a:endCxn id="28" idx="0"/>
              </p:cNvCxnSpPr>
              <p:nvPr/>
            </p:nvCxnSpPr>
            <p:spPr>
              <a:xfrm flipH="1" flipV="1">
                <a:off x="2458" y="3527"/>
                <a:ext cx="11" cy="666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" name="直接连接符 1"/>
          <p:cNvCxnSpPr/>
          <p:nvPr/>
        </p:nvCxnSpPr>
        <p:spPr>
          <a:xfrm flipH="1">
            <a:off x="3627120" y="1226820"/>
            <a:ext cx="13335" cy="1444625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9789160" y="3753485"/>
            <a:ext cx="20320" cy="156908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42900" y="1400175"/>
            <a:ext cx="2581910" cy="5835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阿波罗11号飞船成功登月，人类第一次踏上了月球</a:t>
            </a:r>
            <a:endParaRPr lang="zh-CN" altLang="en-US" sz="16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25980" y="4215765"/>
            <a:ext cx="299402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雷·汤姆林森发明了电子邮件，开启了信息技术的革命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91305" y="1466215"/>
            <a:ext cx="313626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美国科学家富克和斯图尔特发明了基因工程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91910" y="4179570"/>
            <a:ext cx="2826385" cy="9220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罗纳德·里根启动了星球大战计划，加速了冷战时期的科技竞赛</a:t>
            </a:r>
            <a:endParaRPr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13700" y="897255"/>
            <a:ext cx="3469640" cy="7188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互联网开始商业化运营，信息时代正式到来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5980" y="577850"/>
            <a:ext cx="313626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英国科学家诺瓦克提出了第一台微型计算机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64500" y="5323840"/>
            <a:ext cx="3469640" cy="7188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欧洲核子中心启动了大型强子对撞机（LHC）的建造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4973955"/>
            <a:ext cx="2545715" cy="1418590"/>
          </a:xfrm>
          <a:prstGeom prst="rect">
            <a:avLst/>
          </a:prstGeom>
        </p:spPr>
      </p:pic>
      <p:cxnSp>
        <p:nvCxnSpPr>
          <p:cNvPr id="11" name="直接连接符 10"/>
          <p:cNvCxnSpPr>
            <a:endCxn id="9" idx="0"/>
          </p:cNvCxnSpPr>
          <p:nvPr/>
        </p:nvCxnSpPr>
        <p:spPr>
          <a:xfrm flipH="1">
            <a:off x="1616075" y="3799205"/>
            <a:ext cx="1270" cy="117475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/>
        </p:nvCxnSpPr>
        <p:spPr>
          <a:xfrm flipV="1">
            <a:off x="9879965" y="2823210"/>
            <a:ext cx="2540" cy="145097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82270" y="262255"/>
            <a:ext cx="11427460" cy="4445635"/>
            <a:chOff x="429" y="1863"/>
            <a:chExt cx="17996" cy="7001"/>
          </a:xfrm>
        </p:grpSpPr>
        <p:grpSp>
          <p:nvGrpSpPr>
            <p:cNvPr id="47" name="组合 46"/>
            <p:cNvGrpSpPr/>
            <p:nvPr/>
          </p:nvGrpSpPr>
          <p:grpSpPr>
            <a:xfrm>
              <a:off x="1627" y="2508"/>
              <a:ext cx="16153" cy="4657"/>
              <a:chOff x="1627" y="2508"/>
              <a:chExt cx="16153" cy="4657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837" y="5088"/>
                <a:ext cx="15943" cy="1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627" y="2508"/>
                <a:ext cx="1892" cy="3554"/>
                <a:chOff x="1627" y="2508"/>
                <a:chExt cx="1892" cy="3554"/>
              </a:xfrm>
              <a:solidFill>
                <a:srgbClr val="92D050"/>
              </a:solidFill>
            </p:grpSpPr>
            <p:sp>
              <p:nvSpPr>
                <p:cNvPr id="5" name="椭圆 4"/>
                <p:cNvSpPr/>
                <p:nvPr/>
              </p:nvSpPr>
              <p:spPr>
                <a:xfrm>
                  <a:off x="1627" y="4206"/>
                  <a:ext cx="1892" cy="18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/>
                    <a:t>2001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8072" y="2508"/>
                <a:ext cx="1799" cy="3401"/>
                <a:chOff x="1627" y="2508"/>
                <a:chExt cx="1799" cy="3401"/>
              </a:xfrm>
              <a:solidFill>
                <a:srgbClr val="92D050"/>
              </a:solidFill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627" y="4206"/>
                  <a:ext cx="1799" cy="1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/>
                    <a:t>2006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>
                <a:off x="14517" y="2545"/>
                <a:ext cx="1811" cy="3364"/>
                <a:chOff x="1627" y="2508"/>
                <a:chExt cx="1811" cy="3364"/>
              </a:xfrm>
              <a:solidFill>
                <a:srgbClr val="92D050"/>
              </a:solidFill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627" y="4170"/>
                  <a:ext cx="1811" cy="1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/>
                    <a:t>2009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/>
              <p:cNvGrpSpPr/>
              <p:nvPr/>
            </p:nvGrpSpPr>
            <p:grpSpPr>
              <a:xfrm rot="10800000">
                <a:off x="4843" y="4212"/>
                <a:ext cx="1703" cy="2953"/>
                <a:chOff x="1621" y="2950"/>
                <a:chExt cx="1703" cy="2953"/>
              </a:xfrm>
              <a:solidFill>
                <a:schemeClr val="bg1"/>
              </a:solidFill>
            </p:grpSpPr>
            <p:sp>
              <p:nvSpPr>
                <p:cNvPr id="39" name="椭圆 38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en-US" altLang="zh-CN" sz="1600">
                      <a:solidFill>
                        <a:srgbClr val="92D050"/>
                      </a:solidFill>
                    </a:rPr>
                    <a:t>2003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0" name="直接连接符 39"/>
                <p:cNvCxnSpPr>
                  <a:endCxn id="25" idx="0"/>
                </p:cNvCxnSpPr>
                <p:nvPr/>
              </p:nvCxnSpPr>
              <p:spPr>
                <a:xfrm flipH="1" flipV="1">
                  <a:off x="2461" y="2950"/>
                  <a:ext cx="7" cy="1256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 rot="10800000">
                <a:off x="11426" y="4206"/>
                <a:ext cx="1703" cy="2815"/>
                <a:chOff x="1621" y="3088"/>
                <a:chExt cx="1703" cy="2815"/>
              </a:xfrm>
              <a:solidFill>
                <a:schemeClr val="bg1"/>
              </a:solidFill>
            </p:grpSpPr>
            <p:sp>
              <p:nvSpPr>
                <p:cNvPr id="45" name="椭圆 44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en-US" altLang="zh-CN" sz="1600">
                      <a:solidFill>
                        <a:srgbClr val="92D050"/>
                      </a:solidFill>
                    </a:rPr>
                    <a:t>2008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28" idx="0"/>
                </p:cNvCxnSpPr>
                <p:nvPr/>
              </p:nvCxnSpPr>
              <p:spPr>
                <a:xfrm flipV="1">
                  <a:off x="2468" y="3088"/>
                  <a:ext cx="3" cy="111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文本框 23"/>
            <p:cNvSpPr txBox="1"/>
            <p:nvPr/>
          </p:nvSpPr>
          <p:spPr>
            <a:xfrm>
              <a:off x="429" y="1977"/>
              <a:ext cx="4066" cy="53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纳米技术得到重要应用</a:t>
              </a:r>
              <a:endPara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348" y="7165"/>
              <a:ext cx="4715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人类基因组计划完成，标志着基因科学进入了新阶段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7" y="1923"/>
              <a:ext cx="4939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证明宇宙暗物质存在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053" y="7021"/>
              <a:ext cx="4451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欧洲强子对撞机启动</a:t>
              </a:r>
              <a:endPara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620" y="1863"/>
              <a:ext cx="5464" cy="682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人类探测器发现火星月球有水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645" y="8182"/>
              <a:ext cx="3614" cy="682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人类最早祖先确定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7091" y="5091"/>
              <a:ext cx="1334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图片 131"/>
          <p:cNvPicPr/>
          <p:nvPr/>
        </p:nvPicPr>
        <p:blipFill>
          <a:blip r:embed="rId1"/>
          <a:stretch>
            <a:fillRect/>
          </a:stretch>
        </p:blipFill>
        <p:spPr>
          <a:xfrm>
            <a:off x="453390" y="4612640"/>
            <a:ext cx="2581275" cy="17272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连接符 8"/>
          <p:cNvCxnSpPr>
            <a:stCxn id="132" idx="0"/>
            <a:endCxn id="5" idx="4"/>
          </p:cNvCxnSpPr>
          <p:nvPr/>
        </p:nvCxnSpPr>
        <p:spPr>
          <a:xfrm flipH="1" flipV="1">
            <a:off x="1743710" y="2928620"/>
            <a:ext cx="635" cy="168402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" name="图片 132"/>
          <p:cNvPicPr/>
          <p:nvPr/>
        </p:nvPicPr>
        <p:blipFill>
          <a:blip r:embed="rId2"/>
          <a:stretch>
            <a:fillRect/>
          </a:stretch>
        </p:blipFill>
        <p:spPr>
          <a:xfrm>
            <a:off x="4481830" y="4619625"/>
            <a:ext cx="2649855" cy="1656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/>
        </p:nvCxnSpPr>
        <p:spPr>
          <a:xfrm flipV="1">
            <a:off x="5782310" y="2823210"/>
            <a:ext cx="4445" cy="176466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8" name="直接连接符 47"/>
          <p:cNvCxnSpPr>
            <a:stCxn id="52" idx="0"/>
          </p:cNvCxnSpPr>
          <p:nvPr/>
        </p:nvCxnSpPr>
        <p:spPr>
          <a:xfrm flipH="1" flipV="1">
            <a:off x="5753735" y="2629535"/>
            <a:ext cx="15240" cy="158686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37540" y="292735"/>
            <a:ext cx="11107420" cy="6272530"/>
            <a:chOff x="917" y="486"/>
            <a:chExt cx="17492" cy="9878"/>
          </a:xfrm>
        </p:grpSpPr>
        <p:grpSp>
          <p:nvGrpSpPr>
            <p:cNvPr id="6" name="组合 5"/>
            <p:cNvGrpSpPr/>
            <p:nvPr/>
          </p:nvGrpSpPr>
          <p:grpSpPr>
            <a:xfrm>
              <a:off x="917" y="486"/>
              <a:ext cx="17492" cy="7454"/>
              <a:chOff x="933" y="1486"/>
              <a:chExt cx="17492" cy="7454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710" y="2525"/>
                <a:ext cx="16070" cy="4317"/>
                <a:chOff x="1710" y="2525"/>
                <a:chExt cx="16070" cy="4317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1837" y="5088"/>
                  <a:ext cx="15943" cy="1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组合 26"/>
                <p:cNvGrpSpPr/>
                <p:nvPr/>
              </p:nvGrpSpPr>
              <p:grpSpPr>
                <a:xfrm>
                  <a:off x="1710" y="2589"/>
                  <a:ext cx="1809" cy="3473"/>
                  <a:chOff x="1710" y="2589"/>
                  <a:chExt cx="1809" cy="3473"/>
                </a:xfrm>
                <a:solidFill>
                  <a:srgbClr val="92D050"/>
                </a:solidFill>
              </p:grpSpPr>
              <p:sp>
                <p:nvSpPr>
                  <p:cNvPr id="5" name="椭圆 4"/>
                  <p:cNvSpPr/>
                  <p:nvPr/>
                </p:nvSpPr>
                <p:spPr>
                  <a:xfrm>
                    <a:off x="1710" y="4287"/>
                    <a:ext cx="1809" cy="17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600"/>
                      <a:t>公元前</a:t>
                    </a:r>
                    <a:r>
                      <a:rPr lang="en-US" altLang="zh-CN" sz="1600"/>
                      <a:t>3000</a:t>
                    </a:r>
                    <a:r>
                      <a:rPr lang="zh-CN" altLang="en-US" sz="1600"/>
                      <a:t>年</a:t>
                    </a:r>
                    <a:endParaRPr lang="zh-CN" altLang="en-US" sz="1600"/>
                  </a:p>
                </p:txBody>
              </p:sp>
              <p:cxnSp>
                <p:nvCxnSpPr>
                  <p:cNvPr id="10" name="直接连接符 9"/>
                  <p:cNvCxnSpPr/>
                  <p:nvPr/>
                </p:nvCxnSpPr>
                <p:spPr>
                  <a:xfrm flipH="1" flipV="1">
                    <a:off x="2635" y="2589"/>
                    <a:ext cx="13" cy="1698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8122" y="2525"/>
                  <a:ext cx="1783" cy="3443"/>
                  <a:chOff x="1677" y="2525"/>
                  <a:chExt cx="1783" cy="3443"/>
                </a:xfrm>
                <a:solidFill>
                  <a:srgbClr val="92D050"/>
                </a:solidFill>
              </p:grpSpPr>
              <p:sp>
                <p:nvSpPr>
                  <p:cNvPr id="33" name="椭圆 32"/>
                  <p:cNvSpPr/>
                  <p:nvPr/>
                </p:nvSpPr>
                <p:spPr>
                  <a:xfrm>
                    <a:off x="1677" y="4222"/>
                    <a:ext cx="1783" cy="174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600"/>
                      <a:t>公元前</a:t>
                    </a:r>
                    <a:r>
                      <a:rPr lang="en-US" altLang="zh-CN" sz="1600"/>
                      <a:t>2200</a:t>
                    </a:r>
                    <a:r>
                      <a:rPr lang="zh-CN" altLang="en-US" sz="1600"/>
                      <a:t>年</a:t>
                    </a:r>
                    <a:endParaRPr lang="zh-CN" altLang="en-US" sz="1600"/>
                  </a:p>
                </p:txBody>
              </p:sp>
              <p:cxnSp>
                <p:nvCxnSpPr>
                  <p:cNvPr id="34" name="直接连接符 33"/>
                  <p:cNvCxnSpPr/>
                  <p:nvPr/>
                </p:nvCxnSpPr>
                <p:spPr>
                  <a:xfrm flipH="1" flipV="1">
                    <a:off x="2562" y="2525"/>
                    <a:ext cx="13" cy="1698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4509" y="2589"/>
                  <a:ext cx="1855" cy="3379"/>
                  <a:chOff x="1619" y="2552"/>
                  <a:chExt cx="1855" cy="3379"/>
                </a:xfrm>
                <a:solidFill>
                  <a:srgbClr val="92D050"/>
                </a:solidFill>
              </p:grpSpPr>
              <p:sp>
                <p:nvSpPr>
                  <p:cNvPr id="36" name="椭圆 35"/>
                  <p:cNvSpPr/>
                  <p:nvPr/>
                </p:nvSpPr>
                <p:spPr>
                  <a:xfrm>
                    <a:off x="1619" y="4111"/>
                    <a:ext cx="1855" cy="18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600"/>
                      <a:t>公元前</a:t>
                    </a:r>
                    <a:r>
                      <a:rPr lang="en-US" altLang="zh-CN" sz="1600"/>
                      <a:t>2100</a:t>
                    </a:r>
                    <a:r>
                      <a:rPr lang="zh-CN" altLang="en-US" sz="1600"/>
                      <a:t>年</a:t>
                    </a:r>
                    <a:endParaRPr lang="zh-CN" altLang="en-US" sz="1600"/>
                  </a:p>
                </p:txBody>
              </p:sp>
              <p:cxnSp>
                <p:nvCxnSpPr>
                  <p:cNvPr id="37" name="直接连接符 36"/>
                  <p:cNvCxnSpPr/>
                  <p:nvPr/>
                </p:nvCxnSpPr>
                <p:spPr>
                  <a:xfrm flipH="1" flipV="1">
                    <a:off x="2540" y="2552"/>
                    <a:ext cx="13" cy="1698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组合 37"/>
                <p:cNvGrpSpPr/>
                <p:nvPr/>
              </p:nvGrpSpPr>
              <p:grpSpPr>
                <a:xfrm rot="10800000">
                  <a:off x="4843" y="4212"/>
                  <a:ext cx="1703" cy="2630"/>
                  <a:chOff x="1621" y="3273"/>
                  <a:chExt cx="1703" cy="2630"/>
                </a:xfrm>
                <a:solidFill>
                  <a:schemeClr val="bg1"/>
                </a:solidFill>
              </p:grpSpPr>
              <p:sp>
                <p:nvSpPr>
                  <p:cNvPr id="39" name="椭圆 38"/>
                  <p:cNvSpPr/>
                  <p:nvPr/>
                </p:nvSpPr>
                <p:spPr>
                  <a:xfrm rot="5400000">
                    <a:off x="1627" y="4206"/>
                    <a:ext cx="1690" cy="170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6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rtlCol="0" anchor="ctr"/>
                  <a:p>
                    <a:pPr algn="ctr"/>
                    <a:r>
                      <a:rPr lang="zh-CN" altLang="en-US" sz="1600">
                        <a:solidFill>
                          <a:srgbClr val="92D050"/>
                        </a:solidFill>
                      </a:rPr>
                      <a:t>公元前</a:t>
                    </a:r>
                    <a:r>
                      <a:rPr lang="en-US" altLang="zh-CN" sz="1600">
                        <a:solidFill>
                          <a:srgbClr val="92D050"/>
                        </a:solidFill>
                      </a:rPr>
                      <a:t>2800</a:t>
                    </a:r>
                    <a:r>
                      <a:rPr lang="zh-CN" altLang="en-US" sz="1600">
                        <a:solidFill>
                          <a:srgbClr val="92D050"/>
                        </a:solidFill>
                      </a:rPr>
                      <a:t>年</a:t>
                    </a:r>
                    <a:endParaRPr lang="zh-CN" altLang="en-US" sz="1600">
                      <a:solidFill>
                        <a:srgbClr val="92D050"/>
                      </a:solidFill>
                    </a:endParaRPr>
                  </a:p>
                </p:txBody>
              </p:sp>
              <p:cxnSp>
                <p:nvCxnSpPr>
                  <p:cNvPr id="40" name="直接连接符 39"/>
                  <p:cNvCxnSpPr>
                    <a:stCxn id="39" idx="2"/>
                    <a:endCxn id="50" idx="0"/>
                  </p:cNvCxnSpPr>
                  <p:nvPr/>
                </p:nvCxnSpPr>
                <p:spPr>
                  <a:xfrm flipH="1" flipV="1">
                    <a:off x="2461" y="3273"/>
                    <a:ext cx="11" cy="939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组合 43"/>
                <p:cNvGrpSpPr/>
                <p:nvPr/>
              </p:nvGrpSpPr>
              <p:grpSpPr>
                <a:xfrm rot="10800000">
                  <a:off x="11426" y="4206"/>
                  <a:ext cx="1703" cy="2545"/>
                  <a:chOff x="1621" y="3358"/>
                  <a:chExt cx="1703" cy="2545"/>
                </a:xfrm>
                <a:solidFill>
                  <a:schemeClr val="bg1"/>
                </a:solidFill>
              </p:grpSpPr>
              <p:sp>
                <p:nvSpPr>
                  <p:cNvPr id="45" name="椭圆 44"/>
                  <p:cNvSpPr/>
                  <p:nvPr/>
                </p:nvSpPr>
                <p:spPr>
                  <a:xfrm rot="5400000">
                    <a:off x="1627" y="4206"/>
                    <a:ext cx="1690" cy="170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6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rtlCol="0" anchor="ctr"/>
                  <a:p>
                    <a:pPr algn="ctr"/>
                    <a:r>
                      <a:rPr lang="zh-CN" altLang="en-US" sz="1600">
                        <a:solidFill>
                          <a:srgbClr val="92D050"/>
                        </a:solidFill>
                      </a:rPr>
                      <a:t>公元前</a:t>
                    </a:r>
                    <a:r>
                      <a:rPr lang="en-US" altLang="zh-CN" sz="1600">
                        <a:solidFill>
                          <a:srgbClr val="92D050"/>
                        </a:solidFill>
                      </a:rPr>
                      <a:t>2137</a:t>
                    </a:r>
                    <a:r>
                      <a:rPr lang="zh-CN" altLang="en-US" sz="1600">
                        <a:solidFill>
                          <a:srgbClr val="92D050"/>
                        </a:solidFill>
                      </a:rPr>
                      <a:t>年</a:t>
                    </a:r>
                    <a:endParaRPr lang="zh-CN" altLang="en-US" sz="1600">
                      <a:solidFill>
                        <a:srgbClr val="92D050"/>
                      </a:solidFill>
                    </a:endParaRPr>
                  </a:p>
                </p:txBody>
              </p:sp>
              <p:cxnSp>
                <p:nvCxnSpPr>
                  <p:cNvPr id="46" name="直接连接符 45"/>
                  <p:cNvCxnSpPr>
                    <a:endCxn id="53" idx="0"/>
                  </p:cNvCxnSpPr>
                  <p:nvPr/>
                </p:nvCxnSpPr>
                <p:spPr>
                  <a:xfrm flipH="1" flipV="1">
                    <a:off x="2452" y="3358"/>
                    <a:ext cx="16" cy="848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9" name="文本框 48"/>
              <p:cNvSpPr txBox="1"/>
              <p:nvPr/>
            </p:nvSpPr>
            <p:spPr>
              <a:xfrm>
                <a:off x="933" y="1573"/>
                <a:ext cx="3750" cy="1016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古巴比伦出现天文学和数学的早期发展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831" y="6842"/>
                <a:ext cx="3750" cy="580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古埃及建立金字塔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7139" y="1945"/>
                <a:ext cx="3750" cy="580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中国凿井取水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7139" y="7665"/>
                <a:ext cx="3750" cy="1016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美索不达亚地方有制造玻璃的记录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423" y="6751"/>
                <a:ext cx="3750" cy="580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中国出现日食记录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3170" y="1486"/>
                <a:ext cx="4534" cy="1103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美索不达亚人使用</a:t>
                </a:r>
                <a:r>
                  <a:rPr lang="en-US" altLang="zh-CN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60</a:t>
                </a:r>
                <a:r>
                  <a: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进制，分辨出五个行星和恒星</a:t>
                </a:r>
                <a:endPara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2" name="直接箭头连接符 1"/>
              <p:cNvCxnSpPr/>
              <p:nvPr/>
            </p:nvCxnSpPr>
            <p:spPr>
              <a:xfrm>
                <a:off x="17091" y="5091"/>
                <a:ext cx="1334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5645" y="7422"/>
                <a:ext cx="9" cy="151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742" y="7924"/>
              <a:ext cx="3782" cy="2441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692265" y="5051425"/>
            <a:ext cx="2352675" cy="14833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>
            <a:stCxn id="102" idx="0"/>
            <a:endCxn id="53" idx="2"/>
          </p:cNvCxnSpPr>
          <p:nvPr/>
        </p:nvCxnSpPr>
        <p:spPr>
          <a:xfrm flipH="1" flipV="1">
            <a:off x="7854315" y="4004310"/>
            <a:ext cx="14605" cy="104711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67995" y="298450"/>
            <a:ext cx="11256010" cy="4274185"/>
            <a:chOff x="699" y="1486"/>
            <a:chExt cx="17726" cy="6731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0" y="2525"/>
              <a:ext cx="16070" cy="4676"/>
              <a:chOff x="1710" y="2525"/>
              <a:chExt cx="16070" cy="4676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837" y="5088"/>
                <a:ext cx="15943" cy="1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710" y="2589"/>
                <a:ext cx="1809" cy="3473"/>
                <a:chOff x="1710" y="2589"/>
                <a:chExt cx="1809" cy="3473"/>
              </a:xfrm>
              <a:solidFill>
                <a:srgbClr val="92D050"/>
              </a:solidFill>
            </p:grpSpPr>
            <p:sp>
              <p:nvSpPr>
                <p:cNvPr id="5" name="椭圆 4"/>
                <p:cNvSpPr/>
                <p:nvPr/>
              </p:nvSpPr>
              <p:spPr>
                <a:xfrm>
                  <a:off x="1710" y="4287"/>
                  <a:ext cx="1809" cy="17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2000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 flipH="1" flipV="1">
                  <a:off x="2635" y="2589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8122" y="2525"/>
                <a:ext cx="1783" cy="3443"/>
                <a:chOff x="1677" y="2525"/>
                <a:chExt cx="1783" cy="3443"/>
              </a:xfrm>
              <a:solidFill>
                <a:srgbClr val="92D050"/>
              </a:solidFill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677" y="4222"/>
                  <a:ext cx="1783" cy="174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1831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2562" y="2525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>
                <a:off x="14509" y="2589"/>
                <a:ext cx="1855" cy="3379"/>
                <a:chOff x="1619" y="2552"/>
                <a:chExt cx="1855" cy="3379"/>
              </a:xfrm>
              <a:solidFill>
                <a:srgbClr val="92D050"/>
              </a:solidFill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619" y="4111"/>
                  <a:ext cx="1855" cy="18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14</a:t>
                  </a:r>
                  <a:r>
                    <a:rPr lang="zh-CN" altLang="en-US" sz="1600"/>
                    <a:t>世纪</a:t>
                  </a:r>
                  <a:endParaRPr lang="zh-CN" altLang="en-US" sz="1600"/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2540" y="2552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/>
              <p:cNvGrpSpPr/>
              <p:nvPr/>
            </p:nvGrpSpPr>
            <p:grpSpPr>
              <a:xfrm rot="10800000">
                <a:off x="4843" y="4212"/>
                <a:ext cx="1703" cy="2989"/>
                <a:chOff x="1621" y="2914"/>
                <a:chExt cx="1703" cy="2989"/>
              </a:xfrm>
              <a:solidFill>
                <a:schemeClr val="bg1"/>
              </a:solidFill>
            </p:grpSpPr>
            <p:sp>
              <p:nvSpPr>
                <p:cNvPr id="39" name="椭圆 38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公元前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1950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0" name="直接连接符 39"/>
                <p:cNvCxnSpPr>
                  <a:endCxn id="50" idx="0"/>
                </p:cNvCxnSpPr>
                <p:nvPr/>
              </p:nvCxnSpPr>
              <p:spPr>
                <a:xfrm flipH="1" flipV="1">
                  <a:off x="2461" y="2914"/>
                  <a:ext cx="7" cy="1292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 rot="10800000">
                <a:off x="11426" y="4206"/>
                <a:ext cx="1703" cy="2821"/>
                <a:chOff x="1621" y="3082"/>
                <a:chExt cx="1703" cy="2821"/>
              </a:xfrm>
              <a:solidFill>
                <a:schemeClr val="bg1"/>
              </a:solidFill>
            </p:grpSpPr>
            <p:sp>
              <p:nvSpPr>
                <p:cNvPr id="45" name="椭圆 44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公元前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1700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53" idx="0"/>
                </p:cNvCxnSpPr>
                <p:nvPr/>
              </p:nvCxnSpPr>
              <p:spPr>
                <a:xfrm flipH="1" flipV="1">
                  <a:off x="2461" y="3082"/>
                  <a:ext cx="7" cy="1124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48"/>
            <p:cNvSpPr txBox="1"/>
            <p:nvPr/>
          </p:nvSpPr>
          <p:spPr>
            <a:xfrm>
              <a:off x="699" y="1670"/>
              <a:ext cx="4450" cy="919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古埃及人提出</a:t>
              </a:r>
              <a:r>
                <a:rPr lang="en-US" altLang="zh-CN" sz="1600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10</a:t>
              </a:r>
              <a:r>
                <a:rPr lang="zh-CN" altLang="en-US" sz="1600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进制算法以及简单面积、体积的计算</a:t>
              </a:r>
              <a:endParaRPr lang="zh-CN" altLang="en-US" sz="16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656" y="7201"/>
              <a:ext cx="410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古巴比伦数学相当发达，可以求解复杂方程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39" y="1490"/>
              <a:ext cx="375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世界上最早的地震记录：中国泰山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414" y="7027"/>
              <a:ext cx="3750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古希腊进入青铜时代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70" y="1486"/>
              <a:ext cx="4534" cy="110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中国商朝甲骨文有日食、月食的常规记录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" name="直接箭头连接符 1"/>
            <p:cNvCxnSpPr/>
            <p:nvPr/>
          </p:nvCxnSpPr>
          <p:spPr>
            <a:xfrm>
              <a:off x="17091" y="5091"/>
              <a:ext cx="1334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520815" y="4902835"/>
            <a:ext cx="2497455" cy="158686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 rot="10800000" flipH="1" flipV="1">
            <a:off x="7818755" y="4181475"/>
            <a:ext cx="4445" cy="71374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1664970" y="3103245"/>
            <a:ext cx="10795" cy="177038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468630" y="4785995"/>
            <a:ext cx="2466340" cy="158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89585" y="414020"/>
            <a:ext cx="11212830" cy="4093845"/>
            <a:chOff x="767" y="1486"/>
            <a:chExt cx="17658" cy="6447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0" y="2525"/>
              <a:ext cx="16070" cy="4392"/>
              <a:chOff x="1710" y="2525"/>
              <a:chExt cx="16070" cy="439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837" y="5088"/>
                <a:ext cx="15943" cy="1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710" y="2589"/>
                <a:ext cx="1809" cy="3473"/>
                <a:chOff x="1710" y="2589"/>
                <a:chExt cx="1809" cy="3473"/>
              </a:xfrm>
              <a:solidFill>
                <a:srgbClr val="92D050"/>
              </a:solidFill>
            </p:grpSpPr>
            <p:sp>
              <p:nvSpPr>
                <p:cNvPr id="5" name="椭圆 4"/>
                <p:cNvSpPr/>
                <p:nvPr/>
              </p:nvSpPr>
              <p:spPr>
                <a:xfrm>
                  <a:off x="1710" y="4287"/>
                  <a:ext cx="1809" cy="17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720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 flipH="1" flipV="1">
                  <a:off x="2635" y="2589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8122" y="2525"/>
                <a:ext cx="1783" cy="3443"/>
                <a:chOff x="1677" y="2525"/>
                <a:chExt cx="1783" cy="3443"/>
              </a:xfrm>
              <a:solidFill>
                <a:srgbClr val="92D050"/>
              </a:solidFill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677" y="4222"/>
                  <a:ext cx="1783" cy="174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613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2562" y="2525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>
                <a:off x="14509" y="2589"/>
                <a:ext cx="1855" cy="3379"/>
                <a:chOff x="1619" y="2552"/>
                <a:chExt cx="1855" cy="3379"/>
              </a:xfrm>
              <a:solidFill>
                <a:srgbClr val="92D050"/>
              </a:solidFill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619" y="4111"/>
                  <a:ext cx="1855" cy="18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公元前</a:t>
                  </a:r>
                  <a:r>
                    <a:rPr lang="en-US" altLang="zh-CN" sz="1600"/>
                    <a:t>585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2540" y="2552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/>
              <p:cNvGrpSpPr/>
              <p:nvPr/>
            </p:nvGrpSpPr>
            <p:grpSpPr>
              <a:xfrm rot="10800000">
                <a:off x="4843" y="4212"/>
                <a:ext cx="1703" cy="2705"/>
                <a:chOff x="1621" y="3198"/>
                <a:chExt cx="1703" cy="2705"/>
              </a:xfrm>
              <a:solidFill>
                <a:schemeClr val="bg1"/>
              </a:solidFill>
            </p:grpSpPr>
            <p:sp>
              <p:nvSpPr>
                <p:cNvPr id="39" name="椭圆 38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公元前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650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0" name="直接连接符 39"/>
                <p:cNvCxnSpPr>
                  <a:endCxn id="50" idx="0"/>
                </p:cNvCxnSpPr>
                <p:nvPr/>
              </p:nvCxnSpPr>
              <p:spPr>
                <a:xfrm flipH="1" flipV="1">
                  <a:off x="2461" y="3198"/>
                  <a:ext cx="7" cy="100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 rot="10800000">
                <a:off x="11426" y="4206"/>
                <a:ext cx="1703" cy="2711"/>
                <a:chOff x="1621" y="3192"/>
                <a:chExt cx="1703" cy="2711"/>
              </a:xfrm>
              <a:solidFill>
                <a:schemeClr val="bg1"/>
              </a:solidFill>
            </p:grpSpPr>
            <p:sp>
              <p:nvSpPr>
                <p:cNvPr id="45" name="椭圆 44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公元前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600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53" idx="0"/>
                </p:cNvCxnSpPr>
                <p:nvPr/>
              </p:nvCxnSpPr>
              <p:spPr>
                <a:xfrm flipH="1" flipV="1">
                  <a:off x="2461" y="3192"/>
                  <a:ext cx="7" cy="1014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48"/>
            <p:cNvSpPr txBox="1"/>
            <p:nvPr/>
          </p:nvSpPr>
          <p:spPr>
            <a:xfrm>
              <a:off x="767" y="2009"/>
              <a:ext cx="3750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古希腊出现精炼铁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831" y="6917"/>
              <a:ext cx="375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古希腊人发现摩擦起电、磁石吸铁的现象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39" y="1506"/>
              <a:ext cx="375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中国春秋时期有哈雷彗星的最早记录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246" y="6917"/>
              <a:ext cx="4085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古希腊出现一批著名哲学家如：毕达哥拉斯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3170" y="1486"/>
              <a:ext cx="4534" cy="110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古希腊泰勒斯成功预测日全食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" name="直接箭头连接符 1"/>
            <p:cNvCxnSpPr/>
            <p:nvPr/>
          </p:nvCxnSpPr>
          <p:spPr>
            <a:xfrm>
              <a:off x="17091" y="5091"/>
              <a:ext cx="1334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V="1">
            <a:off x="5728970" y="3218815"/>
            <a:ext cx="3810" cy="159131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4178935" y="4810125"/>
            <a:ext cx="3103880" cy="1595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85850" y="1603375"/>
            <a:ext cx="10204450" cy="3227070"/>
            <a:chOff x="1710" y="2525"/>
            <a:chExt cx="16070" cy="508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710" y="2589"/>
              <a:ext cx="1809" cy="3473"/>
              <a:chOff x="1710" y="2589"/>
              <a:chExt cx="1809" cy="3473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710" y="4287"/>
                <a:ext cx="1809" cy="17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公元前</a:t>
                </a:r>
                <a:r>
                  <a:rPr lang="en-US" altLang="zh-CN" sz="1600"/>
                  <a:t>6</a:t>
                </a:r>
                <a:r>
                  <a:rPr lang="zh-CN" altLang="en-US" sz="1600"/>
                  <a:t>世纪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635" y="2589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122" y="2525"/>
              <a:ext cx="1783" cy="3443"/>
              <a:chOff x="1677" y="2525"/>
              <a:chExt cx="1783" cy="3443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77" y="4222"/>
                <a:ext cx="1783" cy="174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公元前</a:t>
                </a:r>
                <a:r>
                  <a:rPr lang="en-US" altLang="zh-CN" sz="1600"/>
                  <a:t>384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562" y="2525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09" y="2589"/>
              <a:ext cx="1855" cy="3379"/>
              <a:chOff x="1619" y="2552"/>
              <a:chExt cx="1855" cy="3379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19" y="4111"/>
                <a:ext cx="1855" cy="1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公元前</a:t>
                </a:r>
                <a:r>
                  <a:rPr lang="en-US" altLang="zh-CN" sz="1600"/>
                  <a:t>300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540" y="2552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3395"/>
              <a:chOff x="1621" y="2508"/>
              <a:chExt cx="1703" cy="3395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zh-CN" altLang="en-US" sz="1600">
                    <a:solidFill>
                      <a:srgbClr val="92D050"/>
                    </a:solidFill>
                  </a:rPr>
                  <a:t>公元前</a:t>
                </a:r>
                <a:r>
                  <a:rPr lang="en-US" altLang="zh-CN" sz="1600">
                    <a:solidFill>
                      <a:srgbClr val="92D050"/>
                    </a:solidFill>
                  </a:rPr>
                  <a:t>5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世纪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206"/>
              <a:ext cx="1703" cy="3395"/>
              <a:chOff x="1621" y="2508"/>
              <a:chExt cx="1703" cy="3395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zh-CN" altLang="en-US" sz="1600">
                    <a:solidFill>
                      <a:srgbClr val="92D050"/>
                    </a:solidFill>
                  </a:rPr>
                  <a:t>公元前</a:t>
                </a:r>
                <a:r>
                  <a:rPr lang="en-US" altLang="zh-CN" sz="1600">
                    <a:solidFill>
                      <a:srgbClr val="92D050"/>
                    </a:solidFill>
                  </a:rPr>
                  <a:t>350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2455" y="2508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文本框 48"/>
          <p:cNvSpPr txBox="1"/>
          <p:nvPr/>
        </p:nvSpPr>
        <p:spPr>
          <a:xfrm>
            <a:off x="592455" y="998855"/>
            <a:ext cx="2381250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古希腊毕达哥拉斯学派发现无理数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04415" y="4834255"/>
            <a:ext cx="262445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中国春秋时期有关于光学、力学、数学的讨论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533265" y="1235075"/>
            <a:ext cx="2381250" cy="3683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亚里士多德出生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18605" y="4826635"/>
            <a:ext cx="2381250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中国战国时期编制成石氏星表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362950" y="1186180"/>
            <a:ext cx="2879090" cy="45783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伊壁鸠鲁提出了原子论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1093470" y="1603375"/>
            <a:ext cx="10196830" cy="2772410"/>
            <a:chOff x="1722" y="2525"/>
            <a:chExt cx="16058" cy="436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37" y="5088"/>
              <a:ext cx="15943" cy="1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722" y="2589"/>
              <a:ext cx="1928" cy="3505"/>
              <a:chOff x="1722" y="2589"/>
              <a:chExt cx="1928" cy="3505"/>
            </a:xfrm>
            <a:solidFill>
              <a:srgbClr val="92D05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1722" y="4223"/>
                <a:ext cx="1928" cy="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公元前</a:t>
                </a:r>
                <a:r>
                  <a:rPr lang="en-US" altLang="zh-CN" sz="1600"/>
                  <a:t>4-3</a:t>
                </a:r>
                <a:r>
                  <a:rPr lang="zh-CN" altLang="en-US" sz="1600"/>
                  <a:t>世纪</a:t>
                </a:r>
                <a:endParaRPr lang="zh-CN" altLang="en-US" sz="16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2635" y="2589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122" y="2525"/>
              <a:ext cx="1783" cy="3443"/>
              <a:chOff x="1677" y="2525"/>
              <a:chExt cx="1783" cy="3443"/>
            </a:xfrm>
            <a:solidFill>
              <a:srgbClr val="92D050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1677" y="4222"/>
                <a:ext cx="1783" cy="174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公元前</a:t>
                </a:r>
                <a:r>
                  <a:rPr lang="en-US" altLang="zh-CN" sz="1600"/>
                  <a:t>1</a:t>
                </a:r>
                <a:r>
                  <a:rPr lang="zh-CN" altLang="en-US" sz="1600"/>
                  <a:t>世纪</a:t>
                </a:r>
                <a:endParaRPr lang="zh-CN" altLang="en-US" sz="160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2562" y="2525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14509" y="2589"/>
              <a:ext cx="1855" cy="3379"/>
              <a:chOff x="1619" y="2552"/>
              <a:chExt cx="1855" cy="3379"/>
            </a:xfrm>
            <a:solidFill>
              <a:srgbClr val="92D050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1619" y="4111"/>
                <a:ext cx="1855" cy="1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公元</a:t>
                </a:r>
                <a:r>
                  <a:rPr lang="en-US" altLang="zh-CN" sz="1600"/>
                  <a:t>105</a:t>
                </a:r>
                <a:r>
                  <a:rPr lang="zh-CN" altLang="en-US" sz="1600"/>
                  <a:t>年</a:t>
                </a:r>
                <a:endParaRPr lang="zh-CN" altLang="en-US" sz="160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540" y="2552"/>
                <a:ext cx="13" cy="169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rot="10800000">
              <a:off x="4843" y="4212"/>
              <a:ext cx="1703" cy="2467"/>
              <a:chOff x="1621" y="3436"/>
              <a:chExt cx="1703" cy="2467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 rot="5400000">
                <a:off x="1627" y="4206"/>
                <a:ext cx="1690" cy="1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zh-CN" altLang="en-US" sz="1600">
                    <a:solidFill>
                      <a:srgbClr val="92D050"/>
                    </a:solidFill>
                  </a:rPr>
                  <a:t>公元前</a:t>
                </a:r>
                <a:r>
                  <a:rPr lang="en-US" altLang="zh-CN" sz="1600">
                    <a:solidFill>
                      <a:srgbClr val="92D050"/>
                    </a:solidFill>
                  </a:rPr>
                  <a:t>250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0" name="直接连接符 39"/>
              <p:cNvCxnSpPr>
                <a:stCxn id="39" idx="2"/>
                <a:endCxn id="50" idx="0"/>
              </p:cNvCxnSpPr>
              <p:nvPr/>
            </p:nvCxnSpPr>
            <p:spPr>
              <a:xfrm flipH="1" flipV="1">
                <a:off x="2464" y="3436"/>
                <a:ext cx="8" cy="776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0800000">
              <a:off x="11426" y="4146"/>
              <a:ext cx="1787" cy="2745"/>
              <a:chOff x="1537" y="3218"/>
              <a:chExt cx="1787" cy="2745"/>
            </a:xfrm>
            <a:solidFill>
              <a:schemeClr val="bg1"/>
            </a:solidFill>
          </p:grpSpPr>
          <p:sp>
            <p:nvSpPr>
              <p:cNvPr id="45" name="椭圆 44"/>
              <p:cNvSpPr/>
              <p:nvPr/>
            </p:nvSpPr>
            <p:spPr>
              <a:xfrm rot="5400000">
                <a:off x="1555" y="4194"/>
                <a:ext cx="1750" cy="17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6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zh-CN" altLang="en-US" sz="1600">
                    <a:solidFill>
                      <a:srgbClr val="92D050"/>
                    </a:solidFill>
                  </a:rPr>
                  <a:t>公元</a:t>
                </a:r>
                <a:r>
                  <a:rPr lang="en-US" altLang="zh-CN" sz="1600">
                    <a:solidFill>
                      <a:srgbClr val="92D050"/>
                    </a:solidFill>
                  </a:rPr>
                  <a:t>50-100</a:t>
                </a:r>
                <a:r>
                  <a:rPr lang="zh-CN" altLang="en-US" sz="1600">
                    <a:solidFill>
                      <a:srgbClr val="92D050"/>
                    </a:solidFill>
                  </a:rPr>
                  <a:t>年</a:t>
                </a:r>
                <a:endParaRPr lang="zh-CN" altLang="en-US" sz="1600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2463" y="3218"/>
                <a:ext cx="5" cy="988"/>
              </a:xfrm>
              <a:prstGeom prst="line">
                <a:avLst/>
              </a:prstGeom>
              <a:grp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文本框 48"/>
          <p:cNvSpPr txBox="1"/>
          <p:nvPr/>
        </p:nvSpPr>
        <p:spPr>
          <a:xfrm>
            <a:off x="592455" y="998855"/>
            <a:ext cx="2381250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古希腊欧几里得建立几何体系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30780" y="4241165"/>
            <a:ext cx="2381250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中国战国时期有磁指南仪</a:t>
            </a:r>
            <a:r>
              <a:rPr lang="en-US" alt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司南</a:t>
            </a:r>
            <a:r>
              <a:rPr lang="en-US" alt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的记载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00220" y="949325"/>
            <a:ext cx="2955925" cy="6451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中国秦汉时期《周脾算经》包含大量的天文、数学论证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3670" y="4379595"/>
            <a:ext cx="2593975" cy="3683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中国《九章算术》问世</a:t>
            </a:r>
            <a:endParaRPr lang="zh-CN" altLang="en-US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362950" y="1207770"/>
            <a:ext cx="2879090" cy="43624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中国蔡伦改进造纸术</a:t>
            </a:r>
            <a:endParaRPr lang="zh-CN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852785" y="3232785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05" idx="0"/>
            <a:endCxn id="33" idx="4"/>
          </p:cNvCxnSpPr>
          <p:nvPr/>
        </p:nvCxnSpPr>
        <p:spPr>
          <a:xfrm flipH="1" flipV="1">
            <a:off x="5723890" y="3789680"/>
            <a:ext cx="7620" cy="132842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4300220" y="5118100"/>
            <a:ext cx="2861945" cy="14662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>
            <a:stCxn id="106" idx="0"/>
          </p:cNvCxnSpPr>
          <p:nvPr/>
        </p:nvCxnSpPr>
        <p:spPr>
          <a:xfrm flipH="1" flipV="1">
            <a:off x="9787255" y="3789045"/>
            <a:ext cx="15240" cy="133985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7802245" y="5128895"/>
            <a:ext cx="4000500" cy="1445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414020" y="5118735"/>
            <a:ext cx="2582545" cy="14655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>
            <a:stCxn id="112" idx="0"/>
            <a:endCxn id="5" idx="4"/>
          </p:cNvCxnSpPr>
          <p:nvPr/>
        </p:nvCxnSpPr>
        <p:spPr>
          <a:xfrm flipV="1">
            <a:off x="1705610" y="3869690"/>
            <a:ext cx="0" cy="1249045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489585" y="332105"/>
            <a:ext cx="11213465" cy="5564505"/>
            <a:chOff x="766" y="1573"/>
            <a:chExt cx="17659" cy="8763"/>
          </a:xfrm>
        </p:grpSpPr>
        <p:grpSp>
          <p:nvGrpSpPr>
            <p:cNvPr id="47" name="组合 46"/>
            <p:cNvGrpSpPr/>
            <p:nvPr/>
          </p:nvGrpSpPr>
          <p:grpSpPr>
            <a:xfrm>
              <a:off x="1722" y="2525"/>
              <a:ext cx="16058" cy="4209"/>
              <a:chOff x="1722" y="2525"/>
              <a:chExt cx="16058" cy="4209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837" y="5088"/>
                <a:ext cx="15943" cy="1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722" y="2589"/>
                <a:ext cx="1928" cy="3505"/>
                <a:chOff x="1722" y="2589"/>
                <a:chExt cx="1928" cy="3505"/>
              </a:xfrm>
              <a:solidFill>
                <a:srgbClr val="92D050"/>
              </a:solidFill>
            </p:grpSpPr>
            <p:sp>
              <p:nvSpPr>
                <p:cNvPr id="5" name="椭圆 4"/>
                <p:cNvSpPr/>
                <p:nvPr/>
              </p:nvSpPr>
              <p:spPr>
                <a:xfrm>
                  <a:off x="1722" y="4223"/>
                  <a:ext cx="1928" cy="18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</a:t>
                  </a:r>
                  <a:r>
                    <a:rPr lang="en-US" altLang="zh-CN" sz="1600"/>
                    <a:t>132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 flipH="1" flipV="1">
                  <a:off x="2635" y="2589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8122" y="2525"/>
                <a:ext cx="1783" cy="3443"/>
                <a:chOff x="1677" y="2525"/>
                <a:chExt cx="1783" cy="3443"/>
              </a:xfrm>
              <a:solidFill>
                <a:srgbClr val="92D050"/>
              </a:solidFill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677" y="4222"/>
                  <a:ext cx="1783" cy="174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</a:t>
                  </a:r>
                  <a:r>
                    <a:rPr lang="en-US" altLang="zh-CN" sz="1600"/>
                    <a:t>3</a:t>
                  </a:r>
                  <a:r>
                    <a:rPr lang="zh-CN" altLang="en-US" sz="1600"/>
                    <a:t>世纪</a:t>
                  </a:r>
                  <a:endParaRPr lang="zh-CN" altLang="en-US" sz="1600"/>
                </a:p>
              </p:txBody>
            </p: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2562" y="2525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>
                <a:off x="14509" y="2589"/>
                <a:ext cx="1855" cy="3379"/>
                <a:chOff x="1619" y="2552"/>
                <a:chExt cx="1855" cy="3379"/>
              </a:xfrm>
              <a:solidFill>
                <a:srgbClr val="92D050"/>
              </a:solidFill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619" y="4111"/>
                  <a:ext cx="1855" cy="18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公元</a:t>
                  </a:r>
                  <a:r>
                    <a:rPr lang="en-US" altLang="zh-CN" sz="1600"/>
                    <a:t>533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2540" y="2552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/>
              <p:cNvGrpSpPr/>
              <p:nvPr/>
            </p:nvGrpSpPr>
            <p:grpSpPr>
              <a:xfrm rot="10800000">
                <a:off x="4843" y="4212"/>
                <a:ext cx="1703" cy="2522"/>
                <a:chOff x="1621" y="3381"/>
                <a:chExt cx="1703" cy="2522"/>
              </a:xfrm>
              <a:solidFill>
                <a:schemeClr val="bg1"/>
              </a:solidFill>
            </p:grpSpPr>
            <p:sp>
              <p:nvSpPr>
                <p:cNvPr id="39" name="椭圆 38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2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世纪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0" name="直接连接符 39"/>
                <p:cNvCxnSpPr>
                  <a:endCxn id="50" idx="0"/>
                </p:cNvCxnSpPr>
                <p:nvPr/>
              </p:nvCxnSpPr>
              <p:spPr>
                <a:xfrm flipH="1" flipV="1">
                  <a:off x="2472" y="3381"/>
                  <a:ext cx="8" cy="809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 rot="10800000">
                <a:off x="11426" y="4146"/>
                <a:ext cx="1787" cy="2588"/>
                <a:chOff x="1537" y="3375"/>
                <a:chExt cx="1787" cy="2588"/>
              </a:xfrm>
              <a:solidFill>
                <a:schemeClr val="bg1"/>
              </a:solidFill>
            </p:grpSpPr>
            <p:sp>
              <p:nvSpPr>
                <p:cNvPr id="45" name="椭圆 44"/>
                <p:cNvSpPr/>
                <p:nvPr/>
              </p:nvSpPr>
              <p:spPr>
                <a:xfrm rot="5400000">
                  <a:off x="1555" y="4194"/>
                  <a:ext cx="1750" cy="17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zh-CN" altLang="en-US" sz="1600">
                      <a:solidFill>
                        <a:srgbClr val="92D050"/>
                      </a:solidFill>
                    </a:rPr>
                    <a:t>公元</a:t>
                  </a:r>
                  <a:r>
                    <a:rPr lang="en-US" altLang="zh-CN" sz="1600">
                      <a:solidFill>
                        <a:srgbClr val="92D050"/>
                      </a:solidFill>
                    </a:rPr>
                    <a:t>5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世纪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53" idx="0"/>
                </p:cNvCxnSpPr>
                <p:nvPr/>
              </p:nvCxnSpPr>
              <p:spPr>
                <a:xfrm flipH="1" flipV="1">
                  <a:off x="2461" y="3375"/>
                  <a:ext cx="7" cy="831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48"/>
            <p:cNvSpPr txBox="1"/>
            <p:nvPr/>
          </p:nvSpPr>
          <p:spPr>
            <a:xfrm>
              <a:off x="766" y="1573"/>
              <a:ext cx="375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中国张衡制造了世界上第一个地动仪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820" y="6734"/>
              <a:ext cx="3750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中国华佗用麻沸散施行全身麻醉手术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772" y="1912"/>
              <a:ext cx="4655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中国刘徽著《九章算术》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246" y="6734"/>
              <a:ext cx="4085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中国祖冲之计算</a:t>
              </a:r>
              <a:r>
                <a:rPr lang="en-US" alt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π</a:t>
              </a:r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精确到第七位有效数字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970" y="1902"/>
              <a:ext cx="4933" cy="687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中国贾思懿著作《齐民要术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" name="直接箭头连接符 1"/>
            <p:cNvCxnSpPr/>
            <p:nvPr/>
          </p:nvCxnSpPr>
          <p:spPr>
            <a:xfrm>
              <a:off x="17091" y="5091"/>
              <a:ext cx="1334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>
              <a:stCxn id="107" idx="0"/>
            </p:cNvCxnSpPr>
            <p:nvPr/>
          </p:nvCxnSpPr>
          <p:spPr>
            <a:xfrm flipH="1" flipV="1">
              <a:off x="2637" y="6091"/>
              <a:ext cx="4" cy="1859"/>
            </a:xfrm>
            <a:prstGeom prst="lin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07" name="图片 1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66" y="7950"/>
              <a:ext cx="3750" cy="226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直接连接符 5"/>
            <p:cNvCxnSpPr>
              <a:stCxn id="109" idx="0"/>
            </p:cNvCxnSpPr>
            <p:nvPr/>
          </p:nvCxnSpPr>
          <p:spPr>
            <a:xfrm flipH="1" flipV="1">
              <a:off x="8981" y="5988"/>
              <a:ext cx="2" cy="2047"/>
            </a:xfrm>
            <a:prstGeom prst="lin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09" name="图片 10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089" y="8035"/>
              <a:ext cx="3788" cy="2184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7" name="直接连接符 6"/>
            <p:cNvCxnSpPr>
              <a:stCxn id="110" idx="0"/>
            </p:cNvCxnSpPr>
            <p:nvPr/>
          </p:nvCxnSpPr>
          <p:spPr>
            <a:xfrm flipH="1" flipV="1">
              <a:off x="15460" y="5903"/>
              <a:ext cx="5" cy="2015"/>
            </a:xfrm>
            <a:prstGeom prst="lin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0" name="图片 10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628" y="7918"/>
              <a:ext cx="3674" cy="241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548640" y="774065"/>
            <a:ext cx="11362690" cy="5132070"/>
            <a:chOff x="1031" y="386"/>
            <a:chExt cx="17894" cy="808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939" y="1456"/>
              <a:ext cx="19" cy="282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031" y="386"/>
              <a:ext cx="17894" cy="8083"/>
              <a:chOff x="481" y="1470"/>
              <a:chExt cx="17894" cy="808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81" y="2666"/>
                <a:ext cx="17522" cy="6887"/>
                <a:chOff x="381" y="1499"/>
                <a:chExt cx="17522" cy="6887"/>
              </a:xfrm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1627" y="2508"/>
                  <a:ext cx="16153" cy="4426"/>
                  <a:chOff x="1627" y="2508"/>
                  <a:chExt cx="16153" cy="4426"/>
                </a:xfrm>
              </p:grpSpPr>
              <p:cxnSp>
                <p:nvCxnSpPr>
                  <p:cNvPr id="4" name="直接连接符 3"/>
                  <p:cNvCxnSpPr/>
                  <p:nvPr/>
                </p:nvCxnSpPr>
                <p:spPr>
                  <a:xfrm>
                    <a:off x="1837" y="5088"/>
                    <a:ext cx="15943" cy="1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1627" y="2508"/>
                    <a:ext cx="1799" cy="3388"/>
                    <a:chOff x="1627" y="2508"/>
                    <a:chExt cx="1799" cy="3388"/>
                  </a:xfrm>
                  <a:solidFill>
                    <a:srgbClr val="92D050"/>
                  </a:solidFill>
                </p:grpSpPr>
                <p:sp>
                  <p:nvSpPr>
                    <p:cNvPr id="5" name="椭圆 4"/>
                    <p:cNvSpPr/>
                    <p:nvPr/>
                  </p:nvSpPr>
                  <p:spPr>
                    <a:xfrm>
                      <a:off x="1627" y="4206"/>
                      <a:ext cx="1799" cy="169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600"/>
                        <a:t>公元</a:t>
                      </a:r>
                      <a:r>
                        <a:rPr lang="en-US" altLang="zh-CN" sz="1600"/>
                        <a:t>10</a:t>
                      </a:r>
                      <a:r>
                        <a:rPr lang="zh-CN" altLang="en-US" sz="1600"/>
                        <a:t>世纪</a:t>
                      </a:r>
                      <a:endParaRPr lang="zh-CN" altLang="en-US" sz="1600"/>
                    </a:p>
                  </p:txBody>
                </p:sp>
                <p:cxnSp>
                  <p:nvCxnSpPr>
                    <p:cNvPr id="10" name="直接连接符 9"/>
                    <p:cNvCxnSpPr/>
                    <p:nvPr/>
                  </p:nvCxnSpPr>
                  <p:spPr>
                    <a:xfrm flipH="1" flipV="1">
                      <a:off x="2455" y="2508"/>
                      <a:ext cx="13" cy="1698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8072" y="3125"/>
                    <a:ext cx="1799" cy="2784"/>
                    <a:chOff x="1627" y="3125"/>
                    <a:chExt cx="1799" cy="2784"/>
                  </a:xfrm>
                  <a:solidFill>
                    <a:srgbClr val="92D050"/>
                  </a:solidFill>
                </p:grpSpPr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1627" y="4206"/>
                      <a:ext cx="1799" cy="170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600"/>
                        <a:t>1543</a:t>
                      </a:r>
                      <a:r>
                        <a:rPr lang="zh-CN" altLang="en-US" sz="1600"/>
                        <a:t>年</a:t>
                      </a:r>
                      <a:endParaRPr lang="zh-CN" altLang="en-US" sz="1600"/>
                    </a:p>
                  </p:txBody>
                </p:sp>
                <p:cxnSp>
                  <p:nvCxnSpPr>
                    <p:cNvPr id="34" name="直接连接符 33"/>
                    <p:cNvCxnSpPr>
                      <a:stCxn id="33" idx="0"/>
                      <a:endCxn id="51" idx="2"/>
                    </p:cNvCxnSpPr>
                    <p:nvPr/>
                  </p:nvCxnSpPr>
                  <p:spPr>
                    <a:xfrm flipV="1">
                      <a:off x="2527" y="3125"/>
                      <a:ext cx="0" cy="1081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14517" y="2545"/>
                    <a:ext cx="1811" cy="3364"/>
                    <a:chOff x="1627" y="2508"/>
                    <a:chExt cx="1811" cy="3364"/>
                  </a:xfrm>
                  <a:solidFill>
                    <a:srgbClr val="92D050"/>
                  </a:solidFill>
                </p:grpSpPr>
                <p:sp>
                  <p:nvSpPr>
                    <p:cNvPr id="36" name="椭圆 35"/>
                    <p:cNvSpPr/>
                    <p:nvPr/>
                  </p:nvSpPr>
                  <p:spPr>
                    <a:xfrm>
                      <a:off x="1627" y="4170"/>
                      <a:ext cx="1811" cy="170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600"/>
                        <a:t>1619</a:t>
                      </a:r>
                      <a:r>
                        <a:rPr lang="zh-CN" altLang="en-US" sz="1600"/>
                        <a:t>年</a:t>
                      </a:r>
                      <a:endParaRPr lang="zh-CN" altLang="en-US" sz="1600"/>
                    </a:p>
                  </p:txBody>
                </p: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 flipH="1" flipV="1">
                      <a:off x="2455" y="2508"/>
                      <a:ext cx="13" cy="1698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 rot="10800000">
                    <a:off x="4843" y="4212"/>
                    <a:ext cx="1703" cy="2722"/>
                    <a:chOff x="1621" y="3181"/>
                    <a:chExt cx="1703" cy="2722"/>
                  </a:xfrm>
                  <a:solidFill>
                    <a:schemeClr val="bg1"/>
                  </a:solidFill>
                </p:grpSpPr>
                <p:sp>
                  <p:nvSpPr>
                    <p:cNvPr id="39" name="椭圆 38"/>
                    <p:cNvSpPr/>
                    <p:nvPr/>
                  </p:nvSpPr>
                  <p:spPr>
                    <a:xfrm rot="5400000">
                      <a:off x="1627" y="4206"/>
                      <a:ext cx="1690" cy="170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6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" rtlCol="0" anchor="ctr"/>
                    <a:p>
                      <a:pPr algn="ctr"/>
                      <a:r>
                        <a:rPr lang="en-US" altLang="zh-CN" sz="1600">
                          <a:solidFill>
                            <a:srgbClr val="92D050"/>
                          </a:solidFill>
                        </a:rPr>
                        <a:t>1268</a:t>
                      </a:r>
                      <a:r>
                        <a:rPr lang="zh-CN" altLang="en-US" sz="1600">
                          <a:solidFill>
                            <a:srgbClr val="92D050"/>
                          </a:solidFill>
                        </a:rPr>
                        <a:t>年</a:t>
                      </a:r>
                      <a:endParaRPr lang="zh-CN" altLang="en-US" sz="1600">
                        <a:solidFill>
                          <a:srgbClr val="92D050"/>
                        </a:solidFill>
                      </a:endParaRPr>
                    </a:p>
                  </p:txBody>
                </p:sp>
                <p:cxnSp>
                  <p:nvCxnSpPr>
                    <p:cNvPr id="40" name="直接连接符 39"/>
                    <p:cNvCxnSpPr>
                      <a:endCxn id="50" idx="0"/>
                    </p:cNvCxnSpPr>
                    <p:nvPr/>
                  </p:nvCxnSpPr>
                  <p:spPr>
                    <a:xfrm flipH="1" flipV="1">
                      <a:off x="2461" y="3181"/>
                      <a:ext cx="7" cy="1025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组合 43"/>
                  <p:cNvGrpSpPr/>
                  <p:nvPr/>
                </p:nvGrpSpPr>
                <p:grpSpPr>
                  <a:xfrm rot="10800000">
                    <a:off x="11426" y="4206"/>
                    <a:ext cx="1703" cy="2728"/>
                    <a:chOff x="1621" y="3175"/>
                    <a:chExt cx="1703" cy="2728"/>
                  </a:xfrm>
                  <a:solidFill>
                    <a:schemeClr val="bg1"/>
                  </a:solidFill>
                </p:grpSpPr>
                <p:sp>
                  <p:nvSpPr>
                    <p:cNvPr id="45" name="椭圆 44"/>
                    <p:cNvSpPr/>
                    <p:nvPr/>
                  </p:nvSpPr>
                  <p:spPr>
                    <a:xfrm rot="5400000">
                      <a:off x="1627" y="4206"/>
                      <a:ext cx="1690" cy="170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6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" rtlCol="0" anchor="ctr"/>
                    <a:p>
                      <a:pPr algn="ctr"/>
                      <a:r>
                        <a:rPr lang="en-US" altLang="zh-CN" sz="1600">
                          <a:solidFill>
                            <a:srgbClr val="92D050"/>
                          </a:solidFill>
                        </a:rPr>
                        <a:t>1609</a:t>
                      </a:r>
                      <a:r>
                        <a:rPr lang="zh-CN" altLang="en-US" sz="1600">
                          <a:solidFill>
                            <a:srgbClr val="92D050"/>
                          </a:solidFill>
                        </a:rPr>
                        <a:t>年</a:t>
                      </a:r>
                      <a:endParaRPr lang="zh-CN" altLang="en-US" sz="1600">
                        <a:solidFill>
                          <a:srgbClr val="92D050"/>
                        </a:solidFill>
                      </a:endParaRPr>
                    </a:p>
                  </p:txBody>
                </p:sp>
                <p:cxnSp>
                  <p:nvCxnSpPr>
                    <p:cNvPr id="46" name="直接连接符 45"/>
                    <p:cNvCxnSpPr>
                      <a:endCxn id="53" idx="0"/>
                    </p:cNvCxnSpPr>
                    <p:nvPr/>
                  </p:nvCxnSpPr>
                  <p:spPr>
                    <a:xfrm flipH="1" flipV="1">
                      <a:off x="2461" y="3175"/>
                      <a:ext cx="7" cy="1031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9" name="文本框 48"/>
                <p:cNvSpPr txBox="1"/>
                <p:nvPr/>
              </p:nvSpPr>
              <p:spPr>
                <a:xfrm>
                  <a:off x="381" y="1499"/>
                  <a:ext cx="4462" cy="1016"/>
                </a:xfrm>
                <a:prstGeom prst="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accent5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波斯科学家阿尔哈兹恩提出了科学实验的概念</a:t>
                  </a:r>
                  <a:endPara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3831" y="6934"/>
                  <a:ext cx="3750" cy="1452"/>
                </a:xfrm>
                <a:prstGeom prst="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b="1">
                      <a:solidFill>
                        <a:schemeClr val="accent5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罗杰·贝肯汉姆发明了眼镜，为后来的光学研究提供了便利</a:t>
                  </a:r>
                  <a:endParaRPr lang="zh-CN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6644" y="2109"/>
                  <a:ext cx="4655" cy="1016"/>
                </a:xfrm>
                <a:prstGeom prst="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accent5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尼古拉·哥白尼提出了日心说，颠覆了地心说的理论</a:t>
                  </a:r>
                  <a:endParaRPr lang="zh-CN" altLang="en-US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10246" y="6934"/>
                  <a:ext cx="4085" cy="1016"/>
                </a:xfrm>
                <a:prstGeom prst="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b="1">
                      <a:solidFill>
                        <a:schemeClr val="accent5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开普勒提出了行星运动的第一、第二定律</a:t>
                  </a:r>
                  <a:endParaRPr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12970" y="1902"/>
                  <a:ext cx="4933" cy="687"/>
                </a:xfrm>
                <a:prstGeom prst="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zh-CN" b="1">
                      <a:solidFill>
                        <a:schemeClr val="accent5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开普勒提出了行星第三定律</a:t>
                  </a:r>
                  <a:endParaRPr lang="zh-CN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9912" y="1470"/>
                <a:ext cx="4933" cy="1087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zh-CN" b="1">
                    <a:solidFill>
                      <a:schemeClr val="accent5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伽利略发明了望远镜，证明了哥白尼的日心说</a:t>
                </a:r>
                <a:endPara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2" name="直接箭头连接符 1"/>
              <p:cNvCxnSpPr/>
              <p:nvPr/>
            </p:nvCxnSpPr>
            <p:spPr>
              <a:xfrm>
                <a:off x="17041" y="6269"/>
                <a:ext cx="1334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93700" y="191135"/>
            <a:ext cx="11050905" cy="4163060"/>
            <a:chOff x="587" y="1051"/>
            <a:chExt cx="17403" cy="6556"/>
          </a:xfrm>
        </p:grpSpPr>
        <p:grpSp>
          <p:nvGrpSpPr>
            <p:cNvPr id="47" name="组合 46"/>
            <p:cNvGrpSpPr/>
            <p:nvPr/>
          </p:nvGrpSpPr>
          <p:grpSpPr>
            <a:xfrm>
              <a:off x="1627" y="2508"/>
              <a:ext cx="16153" cy="4519"/>
              <a:chOff x="1627" y="2508"/>
              <a:chExt cx="16153" cy="4519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837" y="5088"/>
                <a:ext cx="15943" cy="1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627" y="2508"/>
                <a:ext cx="1892" cy="3554"/>
                <a:chOff x="1627" y="2508"/>
                <a:chExt cx="1892" cy="3554"/>
              </a:xfrm>
              <a:solidFill>
                <a:srgbClr val="92D050"/>
              </a:solidFill>
            </p:grpSpPr>
            <p:sp>
              <p:nvSpPr>
                <p:cNvPr id="5" name="椭圆 4"/>
                <p:cNvSpPr/>
                <p:nvPr/>
              </p:nvSpPr>
              <p:spPr>
                <a:xfrm>
                  <a:off x="1627" y="4206"/>
                  <a:ext cx="1892" cy="18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/>
                    <a:t>1666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8072" y="2508"/>
                <a:ext cx="1799" cy="3401"/>
                <a:chOff x="1627" y="2508"/>
                <a:chExt cx="1799" cy="3401"/>
              </a:xfrm>
              <a:solidFill>
                <a:srgbClr val="92D050"/>
              </a:solidFill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627" y="4206"/>
                  <a:ext cx="1799" cy="1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/>
                    <a:t>1686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>
                <a:off x="14517" y="2545"/>
                <a:ext cx="1811" cy="3364"/>
                <a:chOff x="1627" y="2508"/>
                <a:chExt cx="1811" cy="3364"/>
              </a:xfrm>
              <a:solidFill>
                <a:srgbClr val="92D050"/>
              </a:solidFill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627" y="4170"/>
                  <a:ext cx="1811" cy="1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600"/>
                    <a:t>1781</a:t>
                  </a:r>
                  <a:r>
                    <a:rPr lang="zh-CN" altLang="en-US" sz="1600"/>
                    <a:t>年</a:t>
                  </a:r>
                  <a:endParaRPr lang="zh-CN" altLang="en-US" sz="1600"/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2455" y="2508"/>
                  <a:ext cx="13" cy="169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/>
              <p:cNvGrpSpPr/>
              <p:nvPr/>
            </p:nvGrpSpPr>
            <p:grpSpPr>
              <a:xfrm rot="10800000">
                <a:off x="4843" y="4212"/>
                <a:ext cx="1703" cy="2815"/>
                <a:chOff x="1621" y="3088"/>
                <a:chExt cx="1703" cy="2815"/>
              </a:xfrm>
              <a:solidFill>
                <a:schemeClr val="bg1"/>
              </a:solidFill>
            </p:grpSpPr>
            <p:sp>
              <p:nvSpPr>
                <p:cNvPr id="39" name="椭圆 38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en-US" altLang="zh-CN" sz="1600">
                      <a:solidFill>
                        <a:srgbClr val="92D050"/>
                      </a:solidFill>
                    </a:rPr>
                    <a:t>1673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0" name="直接连接符 39"/>
                <p:cNvCxnSpPr>
                  <a:endCxn id="25" idx="0"/>
                </p:cNvCxnSpPr>
                <p:nvPr/>
              </p:nvCxnSpPr>
              <p:spPr>
                <a:xfrm flipV="1">
                  <a:off x="2468" y="3088"/>
                  <a:ext cx="3" cy="111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 rot="10800000">
                <a:off x="11426" y="4206"/>
                <a:ext cx="1703" cy="2385"/>
                <a:chOff x="1621" y="3518"/>
                <a:chExt cx="1703" cy="2385"/>
              </a:xfrm>
              <a:solidFill>
                <a:schemeClr val="bg1"/>
              </a:solidFill>
            </p:grpSpPr>
            <p:sp>
              <p:nvSpPr>
                <p:cNvPr id="45" name="椭圆 44"/>
                <p:cNvSpPr/>
                <p:nvPr/>
              </p:nvSpPr>
              <p:spPr>
                <a:xfrm rot="5400000">
                  <a:off x="1627" y="4206"/>
                  <a:ext cx="1690" cy="17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p>
                  <a:pPr algn="ctr"/>
                  <a:r>
                    <a:rPr lang="en-US" altLang="zh-CN" sz="1600">
                      <a:solidFill>
                        <a:srgbClr val="92D050"/>
                      </a:solidFill>
                    </a:rPr>
                    <a:t>1776</a:t>
                  </a:r>
                  <a:r>
                    <a:rPr lang="zh-CN" altLang="en-US" sz="1600">
                      <a:solidFill>
                        <a:srgbClr val="92D050"/>
                      </a:solidFill>
                    </a:rPr>
                    <a:t>年</a:t>
                  </a:r>
                  <a:endParaRPr lang="zh-CN" altLang="en-US" sz="1600">
                    <a:solidFill>
                      <a:srgbClr val="92D050"/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28" idx="0"/>
                </p:cNvCxnSpPr>
                <p:nvPr/>
              </p:nvCxnSpPr>
              <p:spPr>
                <a:xfrm flipV="1">
                  <a:off x="2468" y="3518"/>
                  <a:ext cx="3" cy="688"/>
                </a:xfrm>
                <a:prstGeom prst="line">
                  <a:avLst/>
                </a:prstGeom>
                <a:grp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文本框 23"/>
            <p:cNvSpPr txBox="1"/>
            <p:nvPr/>
          </p:nvSpPr>
          <p:spPr>
            <a:xfrm>
              <a:off x="587" y="1928"/>
              <a:ext cx="3750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牛顿发明微积分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38" y="7027"/>
              <a:ext cx="4115" cy="58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牛顿提出万有引力定律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02" y="1051"/>
              <a:ext cx="4939" cy="1452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莱布尼茨发表积分学文献，为数学和物理学的发展做出了重要贡献</a:t>
              </a:r>
              <a:endParaRPr lang="zh-CN" altLang="en-US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053" y="6591"/>
              <a:ext cx="4451" cy="101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维也纳学派的经济学家陆续提出了边际效用学说</a:t>
              </a:r>
              <a:endParaRPr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791" y="1858"/>
              <a:ext cx="5199" cy="687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noAutofit/>
            </a:bodyPr>
            <a:p>
              <a:pPr algn="ctr"/>
              <a:r>
                <a:rPr lang="zh-CN" b="1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赫歇尔提出了行星形成的假说</a:t>
              </a:r>
              <a:endParaRPr lang="zh-CN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10884535" y="2754630"/>
            <a:ext cx="847090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574165" y="3323590"/>
            <a:ext cx="5715" cy="125349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8590" y="4577080"/>
            <a:ext cx="2948305" cy="16611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>
            <a:stCxn id="114" idx="0"/>
          </p:cNvCxnSpPr>
          <p:nvPr/>
        </p:nvCxnSpPr>
        <p:spPr>
          <a:xfrm flipV="1">
            <a:off x="5676900" y="3264535"/>
            <a:ext cx="3175" cy="130429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45305" y="4568825"/>
            <a:ext cx="2662555" cy="167703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 flipV="1">
            <a:off x="9804400" y="3264535"/>
            <a:ext cx="3175" cy="1304290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5" name="图片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8399145" y="4577080"/>
            <a:ext cx="2830830" cy="1567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WYzNDE4ZDhmZWNmYzcxZmZlYWQ0YjRjNmFlYWQzOGMifQ=="/>
  <p:tag name="KSO_WPP_MARK_KEY" val="dca26a13-9ce0-48cb-87af-f06c2bdd210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1784</Words>
  <Application>WPS 演示</Application>
  <PresentationFormat>宽屏</PresentationFormat>
  <Paragraphs>294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Calibri</vt:lpstr>
      <vt:lpstr>Arial Unicode MS</vt:lpstr>
      <vt:lpstr>华文行楷</vt:lpstr>
      <vt:lpstr>华文楷体</vt:lpstr>
      <vt:lpstr>华光行楷_CNKI</vt:lpstr>
      <vt:lpstr>汉仪刚艺体-85W</vt:lpstr>
      <vt:lpstr>华光细圆_CNKI</vt:lpstr>
      <vt:lpstr>HGB4_CNKI</vt:lpstr>
      <vt:lpstr>HGDY_CNKI</vt:lpstr>
      <vt:lpstr>HGHT1_CNKI</vt:lpstr>
      <vt:lpstr>SimSun-ExtB</vt:lpstr>
      <vt:lpstr>Bahnschrift Condensed</vt:lpstr>
      <vt:lpstr>Bodoni MT</vt:lpstr>
      <vt:lpstr>Colonna MT</vt:lpstr>
      <vt:lpstr>Franklin Gothic Demi</vt:lpstr>
      <vt:lpstr>Georgia</vt:lpstr>
      <vt:lpstr>High Tower Text</vt:lpstr>
      <vt:lpstr>Javanese Text</vt:lpstr>
      <vt:lpstr>Leelawadee UI Semilight</vt:lpstr>
      <vt:lpstr>Magneto</vt:lpstr>
      <vt:lpstr>Microsoft PhagsPa</vt:lpstr>
      <vt:lpstr>Mongolian Baiti</vt:lpstr>
      <vt:lpstr>Niagara Engraved</vt:lpstr>
      <vt:lpstr>Papyrus</vt:lpstr>
      <vt:lpstr>Segoe UI Emoji</vt:lpstr>
      <vt:lpstr>Sitka Heading</vt:lpstr>
      <vt:lpstr>Segoe UI Semilight</vt:lpstr>
      <vt:lpstr>Sitka Text</vt:lpstr>
      <vt:lpstr>Trebuchet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star</dc:creator>
  <cp:lastModifiedBy>Fantastic★</cp:lastModifiedBy>
  <cp:revision>7</cp:revision>
  <dcterms:created xsi:type="dcterms:W3CDTF">2023-05-10T11:11:00Z</dcterms:created>
  <dcterms:modified xsi:type="dcterms:W3CDTF">2023-05-11T05:57:09Z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3188C4BA3B2E44ACBB37ACFF47E9CE69</vt:lpwstr>
  </property>
  <property fmtid="{D5CDD505-2E9C-101B-9397-08002B2CF9AE}" pid="3" name="KSOProductBuildVer">
    <vt:lpwstr>2052-11.1.0.12763</vt:lpwstr>
  </property>
</Properties>
</file>